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80106-FC2D-4227-9BC8-ED25294E31C7}"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390658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80106-FC2D-4227-9BC8-ED25294E31C7}"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262593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80106-FC2D-4227-9BC8-ED25294E31C7}"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301570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80106-FC2D-4227-9BC8-ED25294E31C7}"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370001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80106-FC2D-4227-9BC8-ED25294E31C7}"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414293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80106-FC2D-4227-9BC8-ED25294E31C7}"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242140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80106-FC2D-4227-9BC8-ED25294E31C7}"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72445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80106-FC2D-4227-9BC8-ED25294E31C7}"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161268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80106-FC2D-4227-9BC8-ED25294E31C7}"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932451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80106-FC2D-4227-9BC8-ED25294E31C7}"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118704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80106-FC2D-4227-9BC8-ED25294E31C7}"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E871-A9F2-4033-B213-8B00EB221CD3}" type="slidenum">
              <a:rPr lang="en-US" smtClean="0"/>
              <a:t>‹#›</a:t>
            </a:fld>
            <a:endParaRPr lang="en-US"/>
          </a:p>
        </p:txBody>
      </p:sp>
    </p:spTree>
    <p:extLst>
      <p:ext uri="{BB962C8B-B14F-4D97-AF65-F5344CB8AC3E}">
        <p14:creationId xmlns:p14="http://schemas.microsoft.com/office/powerpoint/2010/main" val="297018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0106-FC2D-4227-9BC8-ED25294E31C7}" type="datetimeFigureOut">
              <a:rPr lang="en-US" smtClean="0"/>
              <a:t>10/29/2018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6E871-A9F2-4033-B213-8B00EB221CD3}" type="slidenum">
              <a:rPr lang="en-US" smtClean="0"/>
              <a:t>‹#›</a:t>
            </a:fld>
            <a:endParaRPr lang="en-US"/>
          </a:p>
        </p:txBody>
      </p:sp>
    </p:spTree>
    <p:extLst>
      <p:ext uri="{BB962C8B-B14F-4D97-AF65-F5344CB8AC3E}">
        <p14:creationId xmlns:p14="http://schemas.microsoft.com/office/powerpoint/2010/main" val="322348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0181" name="Rectangle 5"/>
          <p:cNvSpPr>
            <a:spLocks noChangeArrowheads="1"/>
          </p:cNvSpPr>
          <p:nvPr/>
        </p:nvSpPr>
        <p:spPr bwMode="auto">
          <a:xfrm>
            <a:off x="381000" y="2708920"/>
            <a:ext cx="8283575" cy="923925"/>
          </a:xfrm>
          <a:prstGeom prst="rect">
            <a:avLst/>
          </a:prstGeom>
          <a:noFill/>
          <a:ln w="9525">
            <a:noFill/>
            <a:miter lim="800000"/>
            <a:headEnd/>
            <a:tailEnd/>
          </a:ln>
          <a:effectLst>
            <a:outerShdw dist="35921" dir="2700000" algn="ctr" rotWithShape="0">
              <a:schemeClr val="bg2"/>
            </a:outerShdw>
          </a:effectLst>
        </p:spPr>
        <p:txBody>
          <a:bodyPr wrap="none" anchor="ctr">
            <a:spAutoFit/>
          </a:bodyPr>
          <a:lstStyle/>
          <a:p>
            <a:pPr algn="ctr">
              <a:spcBef>
                <a:spcPct val="50000"/>
              </a:spcBef>
              <a:defRPr/>
            </a:pPr>
            <a:r>
              <a:rPr lang="en-US" sz="5400" b="1" dirty="0">
                <a:effectLst>
                  <a:outerShdw blurRad="38100" dist="38100" dir="2700000" algn="tl">
                    <a:srgbClr val="000000">
                      <a:alpha val="43137"/>
                    </a:srgbClr>
                  </a:outerShdw>
                </a:effectLst>
                <a:latin typeface="Book Antiqua" pitchFamily="18" charset="0"/>
              </a:rPr>
              <a:t>ABDOMINAL INJURIES</a:t>
            </a:r>
          </a:p>
        </p:txBody>
      </p:sp>
    </p:spTree>
    <p:extLst>
      <p:ext uri="{BB962C8B-B14F-4D97-AF65-F5344CB8AC3E}">
        <p14:creationId xmlns:p14="http://schemas.microsoft.com/office/powerpoint/2010/main" val="1172838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9397" name="Text Box 5"/>
          <p:cNvSpPr txBox="1">
            <a:spLocks noChangeArrowheads="1"/>
          </p:cNvSpPr>
          <p:nvPr/>
        </p:nvSpPr>
        <p:spPr bwMode="auto">
          <a:xfrm>
            <a:off x="197296" y="706908"/>
            <a:ext cx="8839200" cy="5386388"/>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2800" b="1" i="1" dirty="0">
                <a:solidFill>
                  <a:srgbClr val="FF0066"/>
                </a:solidFill>
                <a:latin typeface="Book Antiqua" pitchFamily="18" charset="0"/>
              </a:rPr>
              <a:t>4. Small intestines:</a:t>
            </a:r>
            <a:r>
              <a:rPr lang="en-US" dirty="0">
                <a:latin typeface="Book Antiqua" pitchFamily="18" charset="0"/>
              </a:rPr>
              <a:t> </a:t>
            </a:r>
            <a:r>
              <a:rPr lang="en-US" sz="2600" b="1" dirty="0">
                <a:latin typeface="Book Antiqua" pitchFamily="18" charset="0"/>
              </a:rPr>
              <a:t>Small perforations can be closed by a single purse-string suture, but large wounds are repaired transversely by 2 layers of silk to avoid narrowing of the lumen. Resection-anastomosis is indicated for multiple injuries confined to one segment, for extensive laceration and bruising, and for infarction of the gut due to laceration of the mesentery </a:t>
            </a:r>
          </a:p>
          <a:p>
            <a:pPr algn="just">
              <a:defRPr/>
            </a:pPr>
            <a:r>
              <a:rPr lang="en-US" sz="2800" b="1" i="1" dirty="0">
                <a:solidFill>
                  <a:srgbClr val="FF0066"/>
                </a:solidFill>
                <a:latin typeface="Book Antiqua" pitchFamily="18" charset="0"/>
              </a:rPr>
              <a:t>5. Colon:</a:t>
            </a:r>
            <a:r>
              <a:rPr lang="en-US" dirty="0">
                <a:latin typeface="Book Antiqua" pitchFamily="18" charset="0"/>
              </a:rPr>
              <a:t> </a:t>
            </a:r>
            <a:r>
              <a:rPr lang="en-US" sz="2600" b="1" dirty="0">
                <a:latin typeface="Book Antiqua" pitchFamily="18" charset="0"/>
              </a:rPr>
              <a:t>Perforations are best treated by exteriorization, the affected loop being mobilized and brought to the surface as in the Paul-</a:t>
            </a:r>
            <a:r>
              <a:rPr lang="en-US" sz="2600" b="1" dirty="0" err="1">
                <a:latin typeface="Book Antiqua" pitchFamily="18" charset="0"/>
              </a:rPr>
              <a:t>Mikulicz's</a:t>
            </a:r>
            <a:r>
              <a:rPr lang="en-US" sz="2600" b="1" dirty="0">
                <a:latin typeface="Book Antiqua" pitchFamily="18" charset="0"/>
              </a:rPr>
              <a:t> operation for carcinoma </a:t>
            </a:r>
          </a:p>
          <a:p>
            <a:pPr algn="just">
              <a:defRPr/>
            </a:pPr>
            <a:r>
              <a:rPr lang="en-US" sz="2800" b="1" i="1" dirty="0">
                <a:solidFill>
                  <a:srgbClr val="FF0066"/>
                </a:solidFill>
                <a:latin typeface="Book Antiqua" pitchFamily="18" charset="0"/>
              </a:rPr>
              <a:t>6. Stomach and duodenum:</a:t>
            </a:r>
            <a:r>
              <a:rPr lang="en-US" dirty="0">
                <a:latin typeface="Book Antiqua" pitchFamily="18" charset="0"/>
              </a:rPr>
              <a:t> </a:t>
            </a:r>
            <a:r>
              <a:rPr lang="en-US" sz="2600" b="1" dirty="0">
                <a:latin typeface="Book Antiqua" pitchFamily="18" charset="0"/>
              </a:rPr>
              <a:t>The tear is repaired transversely in two layers to avoid narrowing of the lumen</a:t>
            </a:r>
          </a:p>
        </p:txBody>
      </p:sp>
    </p:spTree>
    <p:extLst>
      <p:ext uri="{BB962C8B-B14F-4D97-AF65-F5344CB8AC3E}">
        <p14:creationId xmlns:p14="http://schemas.microsoft.com/office/powerpoint/2010/main" val="1262763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60421" name="Text Box 5"/>
          <p:cNvSpPr txBox="1">
            <a:spLocks noChangeArrowheads="1"/>
          </p:cNvSpPr>
          <p:nvPr/>
        </p:nvSpPr>
        <p:spPr bwMode="auto">
          <a:xfrm>
            <a:off x="205680" y="250973"/>
            <a:ext cx="8686800" cy="6202363"/>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2800" b="1" i="1" dirty="0">
                <a:solidFill>
                  <a:srgbClr val="FF0066"/>
                </a:solidFill>
                <a:latin typeface="Book Antiqua" pitchFamily="18" charset="0"/>
              </a:rPr>
              <a:t>7. Pancreas:</a:t>
            </a:r>
            <a:r>
              <a:rPr lang="en-US" dirty="0">
                <a:latin typeface="Book Antiqua" pitchFamily="18" charset="0"/>
              </a:rPr>
              <a:t> </a:t>
            </a:r>
          </a:p>
          <a:p>
            <a:pPr algn="just">
              <a:defRPr/>
            </a:pPr>
            <a:r>
              <a:rPr lang="en-US" sz="2300" b="1" dirty="0">
                <a:latin typeface="Book Antiqua" pitchFamily="18" charset="0"/>
              </a:rPr>
              <a:t>The tear is repaired accurately by silk sutures, and the lesser sac should always be drained through the flank</a:t>
            </a:r>
            <a:r>
              <a:rPr lang="en-US" sz="2500" b="1" dirty="0">
                <a:latin typeface="Book Antiqua" pitchFamily="18" charset="0"/>
              </a:rPr>
              <a:t> </a:t>
            </a:r>
          </a:p>
          <a:p>
            <a:pPr algn="just">
              <a:defRPr/>
            </a:pPr>
            <a:r>
              <a:rPr lang="en-US" sz="2800" b="1" i="1" dirty="0">
                <a:solidFill>
                  <a:srgbClr val="FF0066"/>
                </a:solidFill>
                <a:latin typeface="Book Antiqua" pitchFamily="18" charset="0"/>
              </a:rPr>
              <a:t>8. Gall-bladder and bile ducts:</a:t>
            </a:r>
            <a:r>
              <a:rPr lang="en-US" b="1" i="1" dirty="0">
                <a:solidFill>
                  <a:srgbClr val="FF0066"/>
                </a:solidFill>
                <a:latin typeface="Book Antiqua" pitchFamily="18" charset="0"/>
              </a:rPr>
              <a:t> </a:t>
            </a:r>
            <a:endParaRPr lang="en-US" b="1" i="1" dirty="0">
              <a:latin typeface="Book Antiqua" pitchFamily="18" charset="0"/>
            </a:endParaRPr>
          </a:p>
          <a:p>
            <a:pPr algn="just">
              <a:defRPr/>
            </a:pPr>
            <a:r>
              <a:rPr lang="en-US" sz="2300" b="1" dirty="0">
                <a:latin typeface="Book Antiqua" pitchFamily="18" charset="0"/>
              </a:rPr>
              <a:t>Injuries of the gall-bladder are treated by cholecystectomy. A torn common bile duct may be repaired by suture over a T-tube, or by anastomosis to the jejunum</a:t>
            </a:r>
            <a:r>
              <a:rPr lang="en-US" sz="2400" b="1" dirty="0">
                <a:latin typeface="Book Antiqua" pitchFamily="18" charset="0"/>
              </a:rPr>
              <a:t> </a:t>
            </a:r>
          </a:p>
          <a:p>
            <a:pPr algn="just">
              <a:defRPr/>
            </a:pPr>
            <a:r>
              <a:rPr lang="en-US" sz="2800" b="1" i="1" dirty="0">
                <a:solidFill>
                  <a:srgbClr val="FF0066"/>
                </a:solidFill>
                <a:latin typeface="Book Antiqua" pitchFamily="18" charset="0"/>
              </a:rPr>
              <a:t>9. Urinary bladder:</a:t>
            </a:r>
            <a:r>
              <a:rPr lang="en-US" dirty="0">
                <a:latin typeface="Book Antiqua" pitchFamily="18" charset="0"/>
              </a:rPr>
              <a:t> </a:t>
            </a:r>
            <a:r>
              <a:rPr lang="en-US" sz="2400" b="1" dirty="0">
                <a:latin typeface="Book Antiqua" pitchFamily="18" charset="0"/>
              </a:rPr>
              <a:t>The tear is repaired in two layers, and an indwelling catheter is inserted for several days to keep the bladder empty</a:t>
            </a:r>
            <a:r>
              <a:rPr lang="en-US" sz="2600" b="1" dirty="0">
                <a:latin typeface="Book Antiqua" pitchFamily="18" charset="0"/>
              </a:rPr>
              <a:t> </a:t>
            </a:r>
          </a:p>
          <a:p>
            <a:pPr algn="just">
              <a:defRPr/>
            </a:pPr>
            <a:r>
              <a:rPr lang="en-US" sz="3000" b="1" i="1" dirty="0">
                <a:solidFill>
                  <a:srgbClr val="FFFF00"/>
                </a:solidFill>
                <a:latin typeface="Book Antiqua" pitchFamily="18" charset="0"/>
              </a:rPr>
              <a:t>Closure:</a:t>
            </a:r>
            <a:r>
              <a:rPr lang="en-US" dirty="0">
                <a:latin typeface="Book Antiqua" pitchFamily="18" charset="0"/>
              </a:rPr>
              <a:t> </a:t>
            </a:r>
            <a:r>
              <a:rPr lang="en-US" sz="2300" b="1" dirty="0">
                <a:latin typeface="Book Antiqua" pitchFamily="18" charset="0"/>
              </a:rPr>
              <a:t>All free fluid in the peritoneal cavity is removed by suction and mopping with abdominal packs. </a:t>
            </a:r>
            <a:r>
              <a:rPr lang="en-US" sz="2300" b="1" dirty="0">
                <a:latin typeface="Book Antiqua" pitchFamily="18" charset="0"/>
              </a:rPr>
              <a:t>The peritoneal cavity should always be drained by a strip of corrugated rubber inserted at the site of the lesion and brought out through the flank. If frank peritonitis is present, a drain is inserted into the </a:t>
            </a:r>
            <a:r>
              <a:rPr lang="en-US" sz="2300" b="1" dirty="0" err="1">
                <a:latin typeface="Book Antiqua" pitchFamily="18" charset="0"/>
              </a:rPr>
              <a:t>rectovesical</a:t>
            </a:r>
            <a:r>
              <a:rPr lang="en-US" sz="2300" b="1" dirty="0">
                <a:latin typeface="Book Antiqua" pitchFamily="18" charset="0"/>
              </a:rPr>
              <a:t> pouch through a </a:t>
            </a:r>
            <a:r>
              <a:rPr lang="en-US" sz="2300" b="1" dirty="0" err="1">
                <a:latin typeface="Book Antiqua" pitchFamily="18" charset="0"/>
              </a:rPr>
              <a:t>suprapubic</a:t>
            </a:r>
            <a:r>
              <a:rPr lang="en-US" sz="2300" b="1" dirty="0">
                <a:latin typeface="Book Antiqua" pitchFamily="18" charset="0"/>
              </a:rPr>
              <a:t> stab</a:t>
            </a:r>
            <a:endParaRPr lang="en-US" sz="2600" b="1" dirty="0">
              <a:latin typeface="Book Antiqua" pitchFamily="18" charset="0"/>
            </a:endParaRPr>
          </a:p>
        </p:txBody>
      </p:sp>
    </p:spTree>
    <p:extLst>
      <p:ext uri="{BB962C8B-B14F-4D97-AF65-F5344CB8AC3E}">
        <p14:creationId xmlns:p14="http://schemas.microsoft.com/office/powerpoint/2010/main" val="3101861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1206" name="Text Box 6"/>
          <p:cNvSpPr txBox="1">
            <a:spLocks noChangeArrowheads="1"/>
          </p:cNvSpPr>
          <p:nvPr/>
        </p:nvSpPr>
        <p:spPr bwMode="auto">
          <a:xfrm>
            <a:off x="304800" y="838200"/>
            <a:ext cx="8534400" cy="5032375"/>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4400" b="1" dirty="0">
                <a:solidFill>
                  <a:srgbClr val="FFFF00"/>
                </a:solidFill>
                <a:latin typeface="Book Antiqua" pitchFamily="18" charset="0"/>
              </a:rPr>
              <a:t>Etiology</a:t>
            </a:r>
            <a:r>
              <a:rPr lang="en-US" b="1" dirty="0">
                <a:latin typeface="Book Antiqua" pitchFamily="18" charset="0"/>
              </a:rPr>
              <a:t> </a:t>
            </a:r>
            <a:endParaRPr lang="en-US" b="1" i="1" dirty="0">
              <a:latin typeface="Book Antiqua" pitchFamily="18" charset="0"/>
            </a:endParaRPr>
          </a:p>
          <a:p>
            <a:pPr algn="just">
              <a:defRPr/>
            </a:pPr>
            <a:r>
              <a:rPr lang="en-US" sz="2800" b="1" i="1" dirty="0">
                <a:solidFill>
                  <a:srgbClr val="FF0066"/>
                </a:solidFill>
                <a:latin typeface="Book Antiqua" pitchFamily="18" charset="0"/>
              </a:rPr>
              <a:t>1. Closed injuries:</a:t>
            </a:r>
            <a:r>
              <a:rPr lang="en-US" sz="2800" b="1" dirty="0">
                <a:solidFill>
                  <a:schemeClr val="bg1"/>
                </a:solidFill>
                <a:latin typeface="Book Antiqua" pitchFamily="18" charset="0"/>
              </a:rPr>
              <a:t> </a:t>
            </a:r>
            <a:r>
              <a:rPr lang="en-US" sz="2800" b="1" dirty="0">
                <a:latin typeface="Book Antiqua" pitchFamily="18" charset="0"/>
              </a:rPr>
              <a:t>Contusions and crush injuries of the abdomen by blows, kicks, falls or run-over accidents often damage the intra- peritoneal viscera without rupturing the muscles of the abdominal wall. </a:t>
            </a:r>
          </a:p>
          <a:p>
            <a:pPr algn="just">
              <a:defRPr/>
            </a:pPr>
            <a:r>
              <a:rPr lang="en-US" sz="2800" b="1" i="1" dirty="0">
                <a:solidFill>
                  <a:srgbClr val="FF0066"/>
                </a:solidFill>
                <a:latin typeface="Book Antiqua" pitchFamily="18" charset="0"/>
              </a:rPr>
              <a:t>2. Open injuries:</a:t>
            </a:r>
            <a:r>
              <a:rPr lang="en-US" sz="2800" b="1" dirty="0">
                <a:solidFill>
                  <a:schemeClr val="bg1"/>
                </a:solidFill>
                <a:latin typeface="Book Antiqua" pitchFamily="18" charset="0"/>
              </a:rPr>
              <a:t> </a:t>
            </a:r>
            <a:r>
              <a:rPr lang="en-US" sz="2800" b="1" dirty="0">
                <a:latin typeface="Book Antiqua" pitchFamily="18" charset="0"/>
              </a:rPr>
              <a:t>Damage to the abdominal viscera may be produced not only by stab, gunshot or impalement injuries to the abdomen, but also by similar injuries to the chest, loin, buttock or perineum</a:t>
            </a:r>
            <a:r>
              <a:rPr lang="en-US" dirty="0">
                <a:latin typeface="Book Antiqua" pitchFamily="18" charset="0"/>
              </a:rPr>
              <a:t>. </a:t>
            </a:r>
          </a:p>
        </p:txBody>
      </p:sp>
    </p:spTree>
    <p:extLst>
      <p:ext uri="{BB962C8B-B14F-4D97-AF65-F5344CB8AC3E}">
        <p14:creationId xmlns:p14="http://schemas.microsoft.com/office/powerpoint/2010/main" val="1748166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Text Box 5"/>
          <p:cNvSpPr txBox="1">
            <a:spLocks noChangeArrowheads="1"/>
          </p:cNvSpPr>
          <p:nvPr/>
        </p:nvSpPr>
        <p:spPr bwMode="auto">
          <a:xfrm>
            <a:off x="381000" y="1047750"/>
            <a:ext cx="8534400" cy="4057650"/>
          </a:xfrm>
          <a:prstGeom prst="rect">
            <a:avLst/>
          </a:prstGeom>
          <a:noFill/>
          <a:ln w="9525">
            <a:noFill/>
            <a:miter lim="800000"/>
            <a:headEnd/>
            <a:tailEnd/>
          </a:ln>
          <a:effectLst>
            <a:outerShdw dist="35921" dir="2700000" algn="ctr" rotWithShape="0">
              <a:schemeClr val="bg2"/>
            </a:outerShdw>
          </a:effectLst>
        </p:spPr>
        <p:txBody>
          <a:bodyPr>
            <a:spAutoFit/>
          </a:bodyPr>
          <a:lstStyle/>
          <a:p>
            <a:pPr>
              <a:defRPr/>
            </a:pPr>
            <a:r>
              <a:rPr lang="en-US" sz="4400" b="1" dirty="0">
                <a:solidFill>
                  <a:srgbClr val="FFFF00"/>
                </a:solidFill>
                <a:latin typeface="Book Antiqua" pitchFamily="18" charset="0"/>
              </a:rPr>
              <a:t>Clinical features </a:t>
            </a:r>
          </a:p>
          <a:p>
            <a:pPr algn="just">
              <a:defRPr/>
            </a:pPr>
            <a:r>
              <a:rPr lang="en-US" sz="3600" b="1" dirty="0">
                <a:latin typeface="Book Antiqua" pitchFamily="18" charset="0"/>
              </a:rPr>
              <a:t>Shock and signs of external trauma to the abdominal wall are often present, but their absence soon after injury does not rule out the possibility of </a:t>
            </a:r>
            <a:r>
              <a:rPr lang="en-US" sz="3600" b="1" i="1" u="sng" dirty="0">
                <a:latin typeface="Book Antiqua" pitchFamily="18" charset="0"/>
              </a:rPr>
              <a:t>intra-peritoneal damage</a:t>
            </a:r>
            <a:r>
              <a:rPr lang="en-US" sz="3600" b="1" dirty="0">
                <a:latin typeface="Book Antiqua" pitchFamily="18" charset="0"/>
              </a:rPr>
              <a:t> which will soon manifest itself in one of 2 ways:</a:t>
            </a:r>
            <a:r>
              <a:rPr lang="en-US" sz="3600" dirty="0">
                <a:latin typeface="Book Antiqua" pitchFamily="18" charset="0"/>
              </a:rPr>
              <a:t> </a:t>
            </a:r>
            <a:r>
              <a:rPr lang="en-US" sz="2800" dirty="0">
                <a:latin typeface="Book Antiqua" pitchFamily="18" charset="0"/>
              </a:rPr>
              <a:t> </a:t>
            </a:r>
            <a:endParaRPr lang="en-US" sz="2800" b="1" i="1" dirty="0">
              <a:latin typeface="Book Antiqua" pitchFamily="18" charset="0"/>
            </a:endParaRPr>
          </a:p>
        </p:txBody>
      </p:sp>
      <p:sp>
        <p:nvSpPr>
          <p:cNvPr id="4" name="Text Box 4"/>
          <p:cNvSpPr txBox="1">
            <a:spLocks noChangeArrowheads="1"/>
          </p:cNvSpPr>
          <p:nvPr/>
        </p:nvSpPr>
        <p:spPr bwMode="auto">
          <a:xfrm>
            <a:off x="0" y="6491288"/>
            <a:ext cx="2819400" cy="366712"/>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solidFill>
                  <a:schemeClr val="bg1"/>
                </a:solidFill>
                <a:latin typeface="Book Antiqua" pitchFamily="18" charset="0"/>
              </a:rPr>
              <a:t>Dr. Ayman Al-</a:t>
            </a:r>
            <a:r>
              <a:rPr lang="en-US" b="1" i="1" dirty="0" err="1">
                <a:solidFill>
                  <a:schemeClr val="bg1"/>
                </a:solidFill>
                <a:latin typeface="Book Antiqua" pitchFamily="18" charset="0"/>
              </a:rPr>
              <a:t>Salmey</a:t>
            </a:r>
            <a:endParaRPr lang="en-US" b="1" i="1" dirty="0">
              <a:solidFill>
                <a:schemeClr val="bg1"/>
              </a:solidFill>
              <a:latin typeface="Book Antiqua" pitchFamily="18" charset="0"/>
            </a:endParaRPr>
          </a:p>
        </p:txBody>
      </p:sp>
    </p:spTree>
    <p:extLst>
      <p:ext uri="{BB962C8B-B14F-4D97-AF65-F5344CB8AC3E}">
        <p14:creationId xmlns:p14="http://schemas.microsoft.com/office/powerpoint/2010/main" val="1432673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3253" name="Text Box 5"/>
          <p:cNvSpPr txBox="1">
            <a:spLocks noChangeArrowheads="1"/>
          </p:cNvSpPr>
          <p:nvPr/>
        </p:nvSpPr>
        <p:spPr bwMode="auto">
          <a:xfrm>
            <a:off x="457200" y="381000"/>
            <a:ext cx="8458200" cy="5940425"/>
          </a:xfrm>
          <a:prstGeom prst="rect">
            <a:avLst/>
          </a:prstGeom>
          <a:noFill/>
          <a:ln w="9525">
            <a:noFill/>
            <a:miter lim="800000"/>
            <a:headEnd/>
            <a:tailEnd/>
          </a:ln>
          <a:effectLst>
            <a:outerShdw dist="35921" dir="2700000" algn="ctr" rotWithShape="0">
              <a:schemeClr val="bg2"/>
            </a:outerShdw>
          </a:effectLst>
        </p:spPr>
        <p:txBody>
          <a:bodyPr>
            <a:spAutoFit/>
          </a:bodyPr>
          <a:lstStyle/>
          <a:p>
            <a:pPr marL="342900" indent="-342900" algn="just">
              <a:buFontTx/>
              <a:buAutoNum type="arabicPeriod"/>
              <a:defRPr/>
            </a:pPr>
            <a:r>
              <a:rPr lang="en-US" sz="4000" b="1" i="1" dirty="0">
                <a:solidFill>
                  <a:srgbClr val="FF0066"/>
                </a:solidFill>
                <a:latin typeface="Book Antiqua" pitchFamily="18" charset="0"/>
              </a:rPr>
              <a:t>Internal hemorrhage</a:t>
            </a:r>
            <a:r>
              <a:rPr lang="en-US" dirty="0">
                <a:latin typeface="Book Antiqua" pitchFamily="18" charset="0"/>
              </a:rPr>
              <a:t> </a:t>
            </a:r>
          </a:p>
          <a:p>
            <a:pPr marL="342900" indent="-342900" algn="just">
              <a:buFontTx/>
              <a:buChar char="•"/>
              <a:defRPr/>
            </a:pPr>
            <a:r>
              <a:rPr lang="en-US" sz="3400" b="1" dirty="0">
                <a:latin typeface="Book Antiqua" pitchFamily="18" charset="0"/>
              </a:rPr>
              <a:t>May arise from injury to the solid viscera, mesenteries or main blood vessels</a:t>
            </a:r>
          </a:p>
          <a:p>
            <a:pPr marL="342900" indent="-342900" algn="just">
              <a:buFontTx/>
              <a:buChar char="•"/>
              <a:defRPr/>
            </a:pPr>
            <a:r>
              <a:rPr lang="en-US" sz="3400" b="1" dirty="0">
                <a:latin typeface="Book Antiqua" pitchFamily="18" charset="0"/>
              </a:rPr>
              <a:t> It is characterized by progressive pallor, tachycardia and hypotension with thirst, air hunger and subnormal temperature</a:t>
            </a:r>
          </a:p>
          <a:p>
            <a:pPr marL="342900" indent="-342900" algn="just">
              <a:buFontTx/>
              <a:buChar char="•"/>
              <a:defRPr/>
            </a:pPr>
            <a:r>
              <a:rPr lang="en-US" sz="3400" b="1" dirty="0">
                <a:latin typeface="Book Antiqua" pitchFamily="18" charset="0"/>
              </a:rPr>
              <a:t>Locally, there may be tenderness and slight rigidity over the injured organ, and shifting dullness may be elicited </a:t>
            </a:r>
          </a:p>
        </p:txBody>
      </p:sp>
    </p:spTree>
    <p:extLst>
      <p:ext uri="{BB962C8B-B14F-4D97-AF65-F5344CB8AC3E}">
        <p14:creationId xmlns:p14="http://schemas.microsoft.com/office/powerpoint/2010/main" val="4271698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4277" name="Rectangle 5"/>
          <p:cNvSpPr>
            <a:spLocks noChangeArrowheads="1"/>
          </p:cNvSpPr>
          <p:nvPr/>
        </p:nvSpPr>
        <p:spPr bwMode="auto">
          <a:xfrm>
            <a:off x="381000" y="76200"/>
            <a:ext cx="8382000" cy="6478588"/>
          </a:xfrm>
          <a:prstGeom prst="rect">
            <a:avLst/>
          </a:prstGeom>
          <a:noFill/>
          <a:ln w="9525">
            <a:noFill/>
            <a:miter lim="800000"/>
            <a:headEnd/>
            <a:tailEnd/>
          </a:ln>
          <a:effectLst>
            <a:outerShdw dist="35921" dir="2700000" algn="ctr" rotWithShape="0">
              <a:schemeClr val="bg2"/>
            </a:outerShdw>
          </a:effectLst>
        </p:spPr>
        <p:txBody>
          <a:bodyPr>
            <a:spAutoFit/>
          </a:bodyPr>
          <a:lstStyle/>
          <a:p>
            <a:pPr marL="342900" indent="-342900" algn="just">
              <a:spcBef>
                <a:spcPct val="50000"/>
              </a:spcBef>
              <a:defRPr/>
            </a:pPr>
            <a:r>
              <a:rPr lang="en-US" sz="4000" b="1" i="1" dirty="0">
                <a:solidFill>
                  <a:srgbClr val="FF0066"/>
                </a:solidFill>
                <a:latin typeface="Book Antiqua" pitchFamily="18" charset="0"/>
              </a:rPr>
              <a:t>2. Peritonitis</a:t>
            </a:r>
            <a:endParaRPr lang="en-US" sz="4000" b="1" i="1" dirty="0">
              <a:latin typeface="Book Antiqua" pitchFamily="18" charset="0"/>
            </a:endParaRPr>
          </a:p>
          <a:p>
            <a:pPr marL="342900" indent="-342900" algn="just">
              <a:spcBef>
                <a:spcPct val="50000"/>
              </a:spcBef>
              <a:buFontTx/>
              <a:buChar char="•"/>
              <a:defRPr/>
            </a:pPr>
            <a:r>
              <a:rPr lang="en-US" sz="3000" b="1" dirty="0">
                <a:latin typeface="Book Antiqua" pitchFamily="18" charset="0"/>
              </a:rPr>
              <a:t>Follows rupture of a hollow viscus</a:t>
            </a:r>
          </a:p>
          <a:p>
            <a:pPr marL="342900" indent="-342900" algn="just">
              <a:spcBef>
                <a:spcPct val="50000"/>
              </a:spcBef>
              <a:buFontTx/>
              <a:buChar char="•"/>
              <a:defRPr/>
            </a:pPr>
            <a:r>
              <a:rPr lang="en-US" sz="3000" b="1" dirty="0">
                <a:latin typeface="Book Antiqua" pitchFamily="18" charset="0"/>
              </a:rPr>
              <a:t>It manifests itself by pain, tenderness, rigidity, fever and tachycardia. In late cases, there is: </a:t>
            </a:r>
          </a:p>
          <a:p>
            <a:pPr marL="342900" indent="-342900" algn="just">
              <a:spcBef>
                <a:spcPct val="50000"/>
              </a:spcBef>
              <a:buFontTx/>
              <a:buAutoNum type="alphaLcParenBoth"/>
              <a:defRPr/>
            </a:pPr>
            <a:r>
              <a:rPr lang="en-US" sz="3000" b="1" dirty="0">
                <a:latin typeface="Book Antiqua" pitchFamily="18" charset="0"/>
              </a:rPr>
              <a:t>Obliteration of liver dullness due to the escape of gas</a:t>
            </a:r>
          </a:p>
          <a:p>
            <a:pPr marL="342900" indent="-342900" algn="just">
              <a:spcBef>
                <a:spcPct val="50000"/>
              </a:spcBef>
              <a:buFontTx/>
              <a:buAutoNum type="alphaLcParenBoth"/>
              <a:defRPr/>
            </a:pPr>
            <a:r>
              <a:rPr lang="en-US" sz="3000" b="1" dirty="0">
                <a:latin typeface="Book Antiqua" pitchFamily="18" charset="0"/>
              </a:rPr>
              <a:t>Shifting dullness in the flanks due to the presence of peritoneal exudate</a:t>
            </a:r>
          </a:p>
          <a:p>
            <a:pPr marL="342900" indent="-342900" algn="just">
              <a:spcBef>
                <a:spcPct val="50000"/>
              </a:spcBef>
              <a:buFontTx/>
              <a:buAutoNum type="alphaLcParenBoth"/>
              <a:defRPr/>
            </a:pPr>
            <a:r>
              <a:rPr lang="en-US" sz="3000" b="1" dirty="0">
                <a:latin typeface="Book Antiqua" pitchFamily="18" charset="0"/>
              </a:rPr>
              <a:t>Dead silence on auscultation due to paralysis of the gut</a:t>
            </a:r>
          </a:p>
        </p:txBody>
      </p:sp>
    </p:spTree>
    <p:extLst>
      <p:ext uri="{BB962C8B-B14F-4D97-AF65-F5344CB8AC3E}">
        <p14:creationId xmlns:p14="http://schemas.microsoft.com/office/powerpoint/2010/main" val="2523235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5301" name="Text Box 5"/>
          <p:cNvSpPr txBox="1">
            <a:spLocks noChangeArrowheads="1"/>
          </p:cNvSpPr>
          <p:nvPr/>
        </p:nvSpPr>
        <p:spPr bwMode="auto">
          <a:xfrm>
            <a:off x="304800" y="152400"/>
            <a:ext cx="8534400" cy="6402388"/>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4400" b="1" dirty="0">
                <a:solidFill>
                  <a:srgbClr val="FFFF00"/>
                </a:solidFill>
                <a:latin typeface="Book Antiqua" pitchFamily="18" charset="0"/>
              </a:rPr>
              <a:t>Diagnosis</a:t>
            </a:r>
            <a:r>
              <a:rPr lang="en-US" b="1" dirty="0">
                <a:latin typeface="Book Antiqua" pitchFamily="18" charset="0"/>
              </a:rPr>
              <a:t> </a:t>
            </a:r>
            <a:endParaRPr lang="en-US" b="1" i="1" dirty="0">
              <a:latin typeface="Book Antiqua" pitchFamily="18" charset="0"/>
            </a:endParaRPr>
          </a:p>
          <a:p>
            <a:pPr algn="just">
              <a:defRPr/>
            </a:pPr>
            <a:r>
              <a:rPr lang="en-US" sz="3200" b="1" i="1" dirty="0">
                <a:solidFill>
                  <a:srgbClr val="FF0066"/>
                </a:solidFill>
                <a:latin typeface="Book Antiqua" pitchFamily="18" charset="0"/>
              </a:rPr>
              <a:t>1. Observation:</a:t>
            </a:r>
            <a:r>
              <a:rPr lang="en-US" dirty="0">
                <a:latin typeface="Book Antiqua" pitchFamily="18" charset="0"/>
              </a:rPr>
              <a:t> </a:t>
            </a:r>
            <a:r>
              <a:rPr lang="en-US" sz="3000" b="1" dirty="0">
                <a:latin typeface="Book Antiqua" pitchFamily="18" charset="0"/>
              </a:rPr>
              <a:t>Every patient with a history of abdominal injury should be kept under close observation for at least 24 hours </a:t>
            </a:r>
          </a:p>
          <a:p>
            <a:pPr algn="just">
              <a:defRPr/>
            </a:pPr>
            <a:r>
              <a:rPr lang="en-US" sz="3200" b="1" i="1" dirty="0">
                <a:solidFill>
                  <a:srgbClr val="FF0066"/>
                </a:solidFill>
                <a:latin typeface="Book Antiqua" pitchFamily="18" charset="0"/>
              </a:rPr>
              <a:t>2. X-ray examination:</a:t>
            </a:r>
            <a:r>
              <a:rPr lang="en-US" dirty="0">
                <a:latin typeface="Book Antiqua" pitchFamily="18" charset="0"/>
              </a:rPr>
              <a:t> </a:t>
            </a:r>
            <a:r>
              <a:rPr lang="en-US" sz="3000" b="1" dirty="0">
                <a:latin typeface="Book Antiqua" pitchFamily="18" charset="0"/>
              </a:rPr>
              <a:t>may reveal gas under the diaphragm, fractures of the ribs, spine or pelvis, and the presence and site of the missile in gunshot wounds </a:t>
            </a:r>
          </a:p>
          <a:p>
            <a:pPr algn="just">
              <a:defRPr/>
            </a:pPr>
            <a:r>
              <a:rPr lang="en-US" sz="3200" b="1" i="1" dirty="0">
                <a:solidFill>
                  <a:srgbClr val="FF0066"/>
                </a:solidFill>
                <a:latin typeface="Book Antiqua" pitchFamily="18" charset="0"/>
              </a:rPr>
              <a:t>3. Exploratory laparotomy:</a:t>
            </a:r>
            <a:r>
              <a:rPr lang="en-US" dirty="0">
                <a:latin typeface="Book Antiqua" pitchFamily="18" charset="0"/>
              </a:rPr>
              <a:t> </a:t>
            </a:r>
            <a:r>
              <a:rPr lang="en-US" sz="3000" b="1" dirty="0">
                <a:latin typeface="Book Antiqua" pitchFamily="18" charset="0"/>
              </a:rPr>
              <a:t>is indicated whenever suspicious signs are present, and should never be delayed until frank signs appear. As Wallace stated: “it is safer to look and see than to wait and see”</a:t>
            </a:r>
            <a:endParaRPr lang="en-US" dirty="0">
              <a:latin typeface="Book Antiqua" pitchFamily="18" charset="0"/>
            </a:endParaRPr>
          </a:p>
        </p:txBody>
      </p:sp>
    </p:spTree>
    <p:extLst>
      <p:ext uri="{BB962C8B-B14F-4D97-AF65-F5344CB8AC3E}">
        <p14:creationId xmlns:p14="http://schemas.microsoft.com/office/powerpoint/2010/main" val="1023805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6325" name="Text Box 5"/>
          <p:cNvSpPr txBox="1">
            <a:spLocks noChangeArrowheads="1"/>
          </p:cNvSpPr>
          <p:nvPr/>
        </p:nvSpPr>
        <p:spPr bwMode="auto">
          <a:xfrm>
            <a:off x="228600" y="457200"/>
            <a:ext cx="8763000" cy="5953125"/>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3600" b="1" dirty="0">
                <a:solidFill>
                  <a:srgbClr val="FFFF00"/>
                </a:solidFill>
                <a:latin typeface="Book Antiqua" pitchFamily="18" charset="0"/>
              </a:rPr>
              <a:t>Treatment</a:t>
            </a:r>
            <a:endParaRPr lang="en-US" sz="3600" b="1" dirty="0">
              <a:latin typeface="Book Antiqua" pitchFamily="18" charset="0"/>
            </a:endParaRPr>
          </a:p>
          <a:p>
            <a:pPr algn="just">
              <a:buFontTx/>
              <a:buChar char="•"/>
              <a:defRPr/>
            </a:pPr>
            <a:r>
              <a:rPr lang="en-US" sz="2400" b="1" dirty="0">
                <a:latin typeface="Book Antiqua" pitchFamily="18" charset="0"/>
              </a:rPr>
              <a:t> </a:t>
            </a:r>
            <a:r>
              <a:rPr lang="en-US" sz="2600" b="1" dirty="0">
                <a:latin typeface="Book Antiqua" pitchFamily="18" charset="0"/>
              </a:rPr>
              <a:t>Is by urgent exploratory laparotomy after adequate preparation by morphia, transfusion, suction and antibiotics</a:t>
            </a:r>
          </a:p>
          <a:p>
            <a:pPr algn="just">
              <a:defRPr/>
            </a:pPr>
            <a:r>
              <a:rPr lang="en-US" sz="3600" b="1" i="1" dirty="0">
                <a:solidFill>
                  <a:srgbClr val="FFFF00"/>
                </a:solidFill>
                <a:latin typeface="Book Antiqua" pitchFamily="18" charset="0"/>
              </a:rPr>
              <a:t>Incision:</a:t>
            </a:r>
            <a:r>
              <a:rPr lang="en-US" dirty="0">
                <a:latin typeface="Book Antiqua" pitchFamily="18" charset="0"/>
              </a:rPr>
              <a:t> </a:t>
            </a:r>
          </a:p>
          <a:p>
            <a:pPr algn="just">
              <a:buFontTx/>
              <a:buChar char="•"/>
              <a:defRPr/>
            </a:pPr>
            <a:r>
              <a:rPr lang="en-US" sz="2600" b="1" dirty="0">
                <a:latin typeface="Book Antiqua" pitchFamily="18" charset="0"/>
              </a:rPr>
              <a:t>The abdomen is usually opened through a right paraumbilical paramedian incision</a:t>
            </a:r>
          </a:p>
          <a:p>
            <a:pPr algn="just">
              <a:buFontTx/>
              <a:buChar char="•"/>
              <a:defRPr/>
            </a:pPr>
            <a:r>
              <a:rPr lang="en-US" sz="2600" b="1" dirty="0">
                <a:latin typeface="Book Antiqua" pitchFamily="18" charset="0"/>
              </a:rPr>
              <a:t>On opening the abdomen, any escaping gas, turbid fluid or fecal matter indicates injury to the hollow viscera while a large effusion of blood suggests damage to the solid viscera, omentum or mesentery </a:t>
            </a:r>
          </a:p>
          <a:p>
            <a:pPr algn="just">
              <a:buFontTx/>
              <a:buChar char="•"/>
              <a:defRPr/>
            </a:pPr>
            <a:r>
              <a:rPr lang="en-US" sz="2600" b="1" dirty="0">
                <a:latin typeface="Book Antiqua" pitchFamily="18" charset="0"/>
              </a:rPr>
              <a:t>However, a clean peritoneal cavity does not exclude injury to the bowel since small perforations are readily sealed by prolapsed mucous membrane</a:t>
            </a:r>
            <a:r>
              <a:rPr lang="en-US" sz="2400" b="1" dirty="0">
                <a:latin typeface="Book Antiqua" pitchFamily="18" charset="0"/>
              </a:rPr>
              <a:t> </a:t>
            </a:r>
          </a:p>
        </p:txBody>
      </p:sp>
    </p:spTree>
    <p:extLst>
      <p:ext uri="{BB962C8B-B14F-4D97-AF65-F5344CB8AC3E}">
        <p14:creationId xmlns:p14="http://schemas.microsoft.com/office/powerpoint/2010/main" val="2437820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7349" name="Text Box 5"/>
          <p:cNvSpPr txBox="1">
            <a:spLocks noChangeArrowheads="1"/>
          </p:cNvSpPr>
          <p:nvPr/>
        </p:nvSpPr>
        <p:spPr bwMode="auto">
          <a:xfrm>
            <a:off x="152400" y="0"/>
            <a:ext cx="8763000" cy="6154738"/>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3000" b="1" i="1" dirty="0">
                <a:solidFill>
                  <a:srgbClr val="FFFF00"/>
                </a:solidFill>
                <a:latin typeface="Book Antiqua" pitchFamily="18" charset="0"/>
              </a:rPr>
              <a:t>Exploration:</a:t>
            </a:r>
            <a:r>
              <a:rPr lang="en-US" sz="3000" b="1" dirty="0">
                <a:latin typeface="Book Antiqua" pitchFamily="18" charset="0"/>
              </a:rPr>
              <a:t> </a:t>
            </a:r>
          </a:p>
          <a:p>
            <a:pPr algn="just">
              <a:defRPr/>
            </a:pPr>
            <a:r>
              <a:rPr lang="en-US" sz="2600" b="1" dirty="0">
                <a:latin typeface="Book Antiqua" pitchFamily="18" charset="0"/>
              </a:rPr>
              <a:t>1. The solid viscera and mesentery are examined first so that any source of bleeding can be located and dealt with </a:t>
            </a:r>
          </a:p>
          <a:p>
            <a:pPr algn="just">
              <a:defRPr/>
            </a:pPr>
            <a:r>
              <a:rPr lang="en-US" sz="2600" b="1" dirty="0">
                <a:latin typeface="Book Antiqua" pitchFamily="18" charset="0"/>
              </a:rPr>
              <a:t>2. The small intestine is systematically examined throughout its entire length, commencing usually at the cecum. If a perforation is discovered, the affected loop is held in a non-crushing clamp and retained at the surface until the rest of the gut is examined since the discovery of further injuries may influence the treatment to be adopted </a:t>
            </a:r>
          </a:p>
          <a:p>
            <a:pPr algn="just">
              <a:defRPr/>
            </a:pPr>
            <a:r>
              <a:rPr lang="en-US" sz="2600" b="1" dirty="0">
                <a:latin typeface="Book Antiqua" pitchFamily="18" charset="0"/>
              </a:rPr>
              <a:t>3. The stomach and duodenum are inspected and palpated</a:t>
            </a:r>
          </a:p>
          <a:p>
            <a:pPr algn="just">
              <a:defRPr/>
            </a:pPr>
            <a:r>
              <a:rPr lang="en-US" sz="2600" b="1" dirty="0">
                <a:latin typeface="Book Antiqua" pitchFamily="18" charset="0"/>
              </a:rPr>
              <a:t>4. The transverse colon is brought out for examination, and by suitable retraction the other parts of the colon are examined in turn</a:t>
            </a:r>
          </a:p>
        </p:txBody>
      </p:sp>
    </p:spTree>
    <p:extLst>
      <p:ext uri="{BB962C8B-B14F-4D97-AF65-F5344CB8AC3E}">
        <p14:creationId xmlns:p14="http://schemas.microsoft.com/office/powerpoint/2010/main" val="1634852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0" y="6477000"/>
            <a:ext cx="2819400" cy="366713"/>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b="1" i="1" dirty="0">
                <a:latin typeface="Book Antiqua" pitchFamily="18" charset="0"/>
              </a:rPr>
              <a:t>Dr. Ayman Al-</a:t>
            </a:r>
            <a:r>
              <a:rPr lang="en-US" b="1" i="1" dirty="0" err="1">
                <a:latin typeface="Book Antiqua" pitchFamily="18" charset="0"/>
              </a:rPr>
              <a:t>Salmey</a:t>
            </a:r>
            <a:endParaRPr lang="en-US" b="1" i="1" dirty="0">
              <a:latin typeface="Book Antiqua" pitchFamily="18" charset="0"/>
            </a:endParaRPr>
          </a:p>
        </p:txBody>
      </p:sp>
      <p:sp>
        <p:nvSpPr>
          <p:cNvPr id="58373" name="Text Box 5"/>
          <p:cNvSpPr txBox="1">
            <a:spLocks noChangeArrowheads="1"/>
          </p:cNvSpPr>
          <p:nvPr/>
        </p:nvSpPr>
        <p:spPr bwMode="auto">
          <a:xfrm>
            <a:off x="152400" y="381000"/>
            <a:ext cx="8839200" cy="5416550"/>
          </a:xfrm>
          <a:prstGeom prst="rect">
            <a:avLst/>
          </a:prstGeom>
          <a:noFill/>
          <a:ln w="9525">
            <a:noFill/>
            <a:miter lim="800000"/>
            <a:headEnd/>
            <a:tailEnd/>
          </a:ln>
          <a:effectLst>
            <a:outerShdw dist="35921" dir="2700000" algn="ctr" rotWithShape="0">
              <a:schemeClr val="bg2"/>
            </a:outerShdw>
          </a:effectLst>
        </p:spPr>
        <p:txBody>
          <a:bodyPr>
            <a:spAutoFit/>
          </a:bodyPr>
          <a:lstStyle/>
          <a:p>
            <a:pPr algn="just">
              <a:defRPr/>
            </a:pPr>
            <a:r>
              <a:rPr lang="en-US" sz="3000" b="1" i="1" dirty="0">
                <a:solidFill>
                  <a:srgbClr val="FFFF00"/>
                </a:solidFill>
                <a:latin typeface="Book Antiqua" pitchFamily="18" charset="0"/>
              </a:rPr>
              <a:t>Procedure:</a:t>
            </a:r>
            <a:r>
              <a:rPr lang="en-US" dirty="0">
                <a:latin typeface="Book Antiqua" pitchFamily="18" charset="0"/>
              </a:rPr>
              <a:t> </a:t>
            </a:r>
          </a:p>
          <a:p>
            <a:pPr algn="just">
              <a:defRPr/>
            </a:pPr>
            <a:r>
              <a:rPr lang="en-US" sz="2400" b="1" dirty="0">
                <a:latin typeface="Book Antiqua" pitchFamily="18" charset="0"/>
              </a:rPr>
              <a:t>The injured viscera are dealt with as follows:</a:t>
            </a:r>
            <a:r>
              <a:rPr lang="en-US" sz="2400" dirty="0">
                <a:latin typeface="Book Antiqua" pitchFamily="18" charset="0"/>
              </a:rPr>
              <a:t> </a:t>
            </a:r>
            <a:endParaRPr lang="en-US" sz="2400" b="1" i="1" dirty="0">
              <a:latin typeface="Book Antiqua" pitchFamily="18" charset="0"/>
            </a:endParaRPr>
          </a:p>
          <a:p>
            <a:pPr algn="just">
              <a:defRPr/>
            </a:pPr>
            <a:r>
              <a:rPr lang="en-US" sz="2800" b="1" i="1" dirty="0">
                <a:solidFill>
                  <a:srgbClr val="FF0066"/>
                </a:solidFill>
                <a:latin typeface="Book Antiqua" pitchFamily="18" charset="0"/>
              </a:rPr>
              <a:t>1. Ruptured spleen</a:t>
            </a:r>
            <a:r>
              <a:rPr lang="en-US" dirty="0">
                <a:latin typeface="Book Antiqua" pitchFamily="18" charset="0"/>
              </a:rPr>
              <a:t> </a:t>
            </a:r>
            <a:r>
              <a:rPr lang="en-US" sz="2600" b="1" dirty="0">
                <a:latin typeface="Book Antiqua" pitchFamily="18" charset="0"/>
              </a:rPr>
              <a:t>is best treated by splenectomy! </a:t>
            </a:r>
          </a:p>
          <a:p>
            <a:pPr algn="just">
              <a:defRPr/>
            </a:pPr>
            <a:r>
              <a:rPr lang="en-US" sz="2800" b="1" i="1" dirty="0">
                <a:solidFill>
                  <a:srgbClr val="FF0066"/>
                </a:solidFill>
                <a:latin typeface="Book Antiqua" pitchFamily="18" charset="0"/>
              </a:rPr>
              <a:t>2. Liver:</a:t>
            </a:r>
            <a:r>
              <a:rPr lang="en-US" dirty="0">
                <a:latin typeface="Book Antiqua" pitchFamily="18" charset="0"/>
              </a:rPr>
              <a:t> </a:t>
            </a:r>
            <a:r>
              <a:rPr lang="en-US" sz="2600" b="1" dirty="0">
                <a:latin typeface="Book Antiqua" pitchFamily="18" charset="0"/>
              </a:rPr>
              <a:t>The tear is repaired with deeply placed mattress sutures of thick catgut supported by a patch of falciform ligament or rectus sheath so that they do not cut out. If the tear is inaccessible, the abdominal incision is extended into the chest along the right eighth intercostal space to allow proper exposure and debridement</a:t>
            </a:r>
            <a:endParaRPr lang="en-US" b="1" i="1" dirty="0">
              <a:latin typeface="Book Antiqua" pitchFamily="18" charset="0"/>
            </a:endParaRPr>
          </a:p>
          <a:p>
            <a:pPr algn="just">
              <a:defRPr/>
            </a:pPr>
            <a:r>
              <a:rPr lang="en-US" sz="2800" b="1" i="1" dirty="0">
                <a:solidFill>
                  <a:srgbClr val="FF0066"/>
                </a:solidFill>
                <a:latin typeface="Book Antiqua" pitchFamily="18" charset="0"/>
              </a:rPr>
              <a:t>3. Mesentery:</a:t>
            </a:r>
            <a:r>
              <a:rPr lang="en-US" dirty="0">
                <a:latin typeface="Book Antiqua" pitchFamily="18" charset="0"/>
              </a:rPr>
              <a:t> </a:t>
            </a:r>
            <a:r>
              <a:rPr lang="en-US" sz="2600" b="1" dirty="0">
                <a:latin typeface="Book Antiqua" pitchFamily="18" charset="0"/>
              </a:rPr>
              <a:t>Small or radial tears are treated by simple suture, but large or transverse tears interfering with the blood supply of the related segment of bowel are treated by resection-anastomosis </a:t>
            </a:r>
          </a:p>
        </p:txBody>
      </p:sp>
    </p:spTree>
    <p:extLst>
      <p:ext uri="{BB962C8B-B14F-4D97-AF65-F5344CB8AC3E}">
        <p14:creationId xmlns:p14="http://schemas.microsoft.com/office/powerpoint/2010/main" val="218163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966</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dc:creator>
  <cp:lastModifiedBy>SEC</cp:lastModifiedBy>
  <cp:revision>7</cp:revision>
  <dcterms:created xsi:type="dcterms:W3CDTF">2018-10-29T00:30:24Z</dcterms:created>
  <dcterms:modified xsi:type="dcterms:W3CDTF">2018-10-29T00:42:26Z</dcterms:modified>
</cp:coreProperties>
</file>